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sldIdLst>
    <p:sldId id="256" r:id="rId2"/>
    <p:sldId id="257" r:id="rId3"/>
    <p:sldId id="263" r:id="rId4"/>
    <p:sldId id="258" r:id="rId5"/>
    <p:sldId id="259" r:id="rId6"/>
    <p:sldId id="260" r:id="rId7"/>
    <p:sldId id="261" r:id="rId8"/>
    <p:sldId id="262" r:id="rId9"/>
    <p:sldId id="266" r:id="rId10"/>
    <p:sldId id="265"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B9A506-83D9-417A-BE12-9CC0BED7DAF0}" type="datetimeFigureOut">
              <a:rPr lang="en-US" smtClean="0"/>
              <a:t>8/7/2014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92F5A-80CF-465C-A045-71FD87EA1682}" type="slidenum">
              <a:rPr lang="en-US" smtClean="0"/>
              <a:t>‹#›</a:t>
            </a:fld>
            <a:endParaRPr lang="en-US"/>
          </a:p>
        </p:txBody>
      </p:sp>
    </p:spTree>
    <p:extLst>
      <p:ext uri="{BB962C8B-B14F-4D97-AF65-F5344CB8AC3E}">
        <p14:creationId xmlns:p14="http://schemas.microsoft.com/office/powerpoint/2010/main" val="3856026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added “not a skinny jean look” in order to clarify</a:t>
            </a:r>
            <a:r>
              <a:rPr lang="en-US" baseline="0" dirty="0" smtClean="0"/>
              <a:t> what a Docker look was.</a:t>
            </a:r>
            <a:endParaRPr lang="en-US" dirty="0"/>
          </a:p>
        </p:txBody>
      </p:sp>
      <p:sp>
        <p:nvSpPr>
          <p:cNvPr id="4" name="Slide Number Placeholder 3"/>
          <p:cNvSpPr>
            <a:spLocks noGrp="1"/>
          </p:cNvSpPr>
          <p:nvPr>
            <p:ph type="sldNum" sz="quarter" idx="10"/>
          </p:nvPr>
        </p:nvSpPr>
        <p:spPr/>
        <p:txBody>
          <a:bodyPr/>
          <a:lstStyle/>
          <a:p>
            <a:fld id="{46292F5A-80CF-465C-A045-71FD87EA1682}" type="slidenum">
              <a:rPr lang="en-US" smtClean="0"/>
              <a:t>4</a:t>
            </a:fld>
            <a:endParaRPr lang="en-US"/>
          </a:p>
        </p:txBody>
      </p:sp>
    </p:spTree>
    <p:extLst>
      <p:ext uri="{BB962C8B-B14F-4D97-AF65-F5344CB8AC3E}">
        <p14:creationId xmlns:p14="http://schemas.microsoft.com/office/powerpoint/2010/main" val="326177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added the</a:t>
            </a:r>
            <a:r>
              <a:rPr lang="en-US" baseline="0" dirty="0" smtClean="0"/>
              <a:t> two inches above the knee to keep in consistent with the </a:t>
            </a:r>
            <a:r>
              <a:rPr lang="en-US" baseline="0" dirty="0" err="1" smtClean="0"/>
              <a:t>skort</a:t>
            </a:r>
            <a:r>
              <a:rPr lang="en-US" baseline="0" dirty="0" smtClean="0"/>
              <a:t>/ skirt/ jumper policy.  I also added the two inches below the knee so that they didn’t get so long as to be considered </a:t>
            </a:r>
            <a:r>
              <a:rPr lang="en-US" baseline="0" dirty="0" err="1" smtClean="0"/>
              <a:t>capri</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6292F5A-80CF-465C-A045-71FD87EA1682}" type="slidenum">
              <a:rPr lang="en-US" smtClean="0"/>
              <a:t>5</a:t>
            </a:fld>
            <a:endParaRPr lang="en-US"/>
          </a:p>
        </p:txBody>
      </p:sp>
    </p:spTree>
    <p:extLst>
      <p:ext uri="{BB962C8B-B14F-4D97-AF65-F5344CB8AC3E}">
        <p14:creationId xmlns:p14="http://schemas.microsoft.com/office/powerpoint/2010/main" val="2727150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added the logo on the sock to keep</a:t>
            </a:r>
            <a:r>
              <a:rPr lang="en-US" baseline="0" dirty="0" smtClean="0"/>
              <a:t> it the same as the shirt policy.</a:t>
            </a:r>
            <a:endParaRPr lang="en-US" dirty="0"/>
          </a:p>
        </p:txBody>
      </p:sp>
      <p:sp>
        <p:nvSpPr>
          <p:cNvPr id="4" name="Slide Number Placeholder 3"/>
          <p:cNvSpPr>
            <a:spLocks noGrp="1"/>
          </p:cNvSpPr>
          <p:nvPr>
            <p:ph type="sldNum" sz="quarter" idx="10"/>
          </p:nvPr>
        </p:nvSpPr>
        <p:spPr/>
        <p:txBody>
          <a:bodyPr/>
          <a:lstStyle/>
          <a:p>
            <a:fld id="{46292F5A-80CF-465C-A045-71FD87EA1682}" type="slidenum">
              <a:rPr lang="en-US" smtClean="0"/>
              <a:t>7</a:t>
            </a:fld>
            <a:endParaRPr lang="en-US"/>
          </a:p>
        </p:txBody>
      </p:sp>
    </p:spTree>
    <p:extLst>
      <p:ext uri="{BB962C8B-B14F-4D97-AF65-F5344CB8AC3E}">
        <p14:creationId xmlns:p14="http://schemas.microsoft.com/office/powerpoint/2010/main" val="3403150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442BDE-9DB1-49B1-A4F1-3760B30FA990}" type="datetimeFigureOut">
              <a:rPr lang="en-US" smtClean="0"/>
              <a:t>8/7/2014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CF2C22-8D5A-4611-BBC7-D601AA8365D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42BDE-9DB1-49B1-A4F1-3760B30FA990}" type="datetimeFigureOut">
              <a:rPr lang="en-US" smtClean="0"/>
              <a:t>8/7/2014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CF2C22-8D5A-4611-BBC7-D601AA8365D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42BDE-9DB1-49B1-A4F1-3760B30FA990}" type="datetimeFigureOut">
              <a:rPr lang="en-US" smtClean="0"/>
              <a:t>8/7/2014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CF2C22-8D5A-4611-BBC7-D601AA8365D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42BDE-9DB1-49B1-A4F1-3760B30FA990}" type="datetimeFigureOut">
              <a:rPr lang="en-US" smtClean="0"/>
              <a:t>8/7/2014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CF2C22-8D5A-4611-BBC7-D601AA8365D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442BDE-9DB1-49B1-A4F1-3760B30FA990}" type="datetimeFigureOut">
              <a:rPr lang="en-US" smtClean="0"/>
              <a:t>8/7/2014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CF2C22-8D5A-4611-BBC7-D601AA8365D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442BDE-9DB1-49B1-A4F1-3760B30FA990}" type="datetimeFigureOut">
              <a:rPr lang="en-US" smtClean="0"/>
              <a:t>8/7/2014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CF2C22-8D5A-4611-BBC7-D601AA8365D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442BDE-9DB1-49B1-A4F1-3760B30FA990}" type="datetimeFigureOut">
              <a:rPr lang="en-US" smtClean="0"/>
              <a:t>8/7/2014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CF2C22-8D5A-4611-BBC7-D601AA8365D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442BDE-9DB1-49B1-A4F1-3760B30FA990}" type="datetimeFigureOut">
              <a:rPr lang="en-US" smtClean="0"/>
              <a:t>8/7/2014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CF2C22-8D5A-4611-BBC7-D601AA8365D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42BDE-9DB1-49B1-A4F1-3760B30FA990}" type="datetimeFigureOut">
              <a:rPr lang="en-US" smtClean="0"/>
              <a:t>8/7/2014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CF2C22-8D5A-4611-BBC7-D601AA8365D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42BDE-9DB1-49B1-A4F1-3760B30FA990}" type="datetimeFigureOut">
              <a:rPr lang="en-US" smtClean="0"/>
              <a:t>8/7/2014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CF2C22-8D5A-4611-BBC7-D601AA8365DD}"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2442BDE-9DB1-49B1-A4F1-3760B30FA990}" type="datetimeFigureOut">
              <a:rPr lang="en-US" smtClean="0"/>
              <a:t>8/7/2014</a:t>
            </a:fld>
            <a:endParaRPr lang="en-US" dirty="0"/>
          </a:p>
        </p:txBody>
      </p:sp>
      <p:sp>
        <p:nvSpPr>
          <p:cNvPr id="9" name="Slide Number Placeholder 8"/>
          <p:cNvSpPr>
            <a:spLocks noGrp="1"/>
          </p:cNvSpPr>
          <p:nvPr>
            <p:ph type="sldNum" sz="quarter" idx="11"/>
          </p:nvPr>
        </p:nvSpPr>
        <p:spPr/>
        <p:txBody>
          <a:bodyPr/>
          <a:lstStyle/>
          <a:p>
            <a:fld id="{D6CF2C22-8D5A-4611-BBC7-D601AA8365DD}"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6CF2C22-8D5A-4611-BBC7-D601AA8365DD}"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2442BDE-9DB1-49B1-A4F1-3760B30FA990}" type="datetimeFigureOut">
              <a:rPr lang="en-US" smtClean="0"/>
              <a:t>8/7/2014</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8458200" cy="6629400"/>
          </a:xfrm>
        </p:spPr>
        <p:txBody>
          <a:bodyPr>
            <a:normAutofit/>
          </a:bodyPr>
          <a:lstStyle/>
          <a:p>
            <a:pPr algn="ctr"/>
            <a:r>
              <a:rPr lang="en-US" sz="11700" dirty="0" smtClean="0"/>
              <a:t>Uniform </a:t>
            </a:r>
            <a:r>
              <a:rPr lang="en-US" sz="11700" smtClean="0"/>
              <a:t>Policy</a:t>
            </a:r>
            <a:r>
              <a:rPr lang="en-US" sz="2000" smtClean="0"/>
              <a:t> </a:t>
            </a:r>
            <a:br>
              <a:rPr lang="en-US" sz="2000" smtClean="0"/>
            </a:br>
            <a:r>
              <a:rPr lang="en-US" sz="2000"/>
              <a:t/>
            </a:r>
            <a:br>
              <a:rPr lang="en-US" sz="2000"/>
            </a:br>
            <a:r>
              <a:rPr lang="en-US" sz="2000" smtClean="0"/>
              <a:t/>
            </a:r>
            <a:br>
              <a:rPr lang="en-US" sz="2000" smtClean="0"/>
            </a:br>
            <a:r>
              <a:rPr lang="en-US" sz="2000"/>
              <a:t/>
            </a:r>
            <a:br>
              <a:rPr lang="en-US" sz="2000"/>
            </a:br>
            <a:r>
              <a:rPr lang="en-US" sz="2000" smtClean="0"/>
              <a:t/>
            </a:r>
            <a:br>
              <a:rPr lang="en-US" sz="2000" smtClean="0"/>
            </a:br>
            <a:r>
              <a:rPr lang="en-US" sz="2000" dirty="0" smtClean="0"/>
              <a:t/>
            </a:r>
            <a:br>
              <a:rPr lang="en-US" sz="2000" dirty="0" smtClean="0"/>
            </a:br>
            <a:r>
              <a:rPr lang="en-US" sz="2000" dirty="0" smtClean="0"/>
              <a:t>Pictures taken from the French </a:t>
            </a:r>
            <a:r>
              <a:rPr lang="en-US" sz="2000" smtClean="0"/>
              <a:t>Toast Website</a:t>
            </a:r>
            <a:endParaRPr lang="en-US" sz="4000" dirty="0">
              <a:solidFill>
                <a:srgbClr val="002060"/>
              </a:solidFill>
            </a:endParaRPr>
          </a:p>
        </p:txBody>
      </p:sp>
      <p:sp>
        <p:nvSpPr>
          <p:cNvPr id="3" name="Subtitle 2"/>
          <p:cNvSpPr>
            <a:spLocks noGrp="1"/>
          </p:cNvSpPr>
          <p:nvPr>
            <p:ph type="subTitle" idx="1"/>
          </p:nvPr>
        </p:nvSpPr>
        <p:spPr>
          <a:xfrm>
            <a:off x="8458200" y="3657600"/>
            <a:ext cx="3962400" cy="2133600"/>
          </a:xfrm>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5105400"/>
            <a:ext cx="920115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76201"/>
            <a:ext cx="1257609" cy="266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7172"/>
            <a:ext cx="17907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223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58200" cy="990600"/>
          </a:xfrm>
        </p:spPr>
        <p:txBody>
          <a:bodyPr/>
          <a:lstStyle/>
          <a:p>
            <a:pPr algn="ctr"/>
            <a:r>
              <a:rPr lang="en-US" sz="10000" dirty="0" smtClean="0"/>
              <a:t>Accessories</a:t>
            </a:r>
            <a:endParaRPr lang="en-US" sz="10000" dirty="0"/>
          </a:p>
        </p:txBody>
      </p:sp>
      <p:sp>
        <p:nvSpPr>
          <p:cNvPr id="3" name="Content Placeholder 2"/>
          <p:cNvSpPr>
            <a:spLocks noGrp="1"/>
          </p:cNvSpPr>
          <p:nvPr>
            <p:ph idx="1"/>
          </p:nvPr>
        </p:nvSpPr>
        <p:spPr>
          <a:xfrm>
            <a:off x="0" y="1066800"/>
            <a:ext cx="8458200" cy="5791200"/>
          </a:xfrm>
        </p:spPr>
        <p:txBody>
          <a:bodyPr>
            <a:normAutofit fontScale="85000" lnSpcReduction="20000"/>
          </a:bodyPr>
          <a:lstStyle/>
          <a:p>
            <a:r>
              <a:rPr lang="en-US" sz="3800" dirty="0" smtClean="0">
                <a:solidFill>
                  <a:srgbClr val="002060"/>
                </a:solidFill>
              </a:rPr>
              <a:t>Accessories</a:t>
            </a:r>
            <a:r>
              <a:rPr lang="en-US" sz="3800" dirty="0">
                <a:solidFill>
                  <a:srgbClr val="002060"/>
                </a:solidFill>
              </a:rPr>
              <a:t>, such as hair ribbons, bows, etc., must be school colors and should be </a:t>
            </a:r>
            <a:r>
              <a:rPr lang="en-US" sz="3800" dirty="0" smtClean="0">
                <a:solidFill>
                  <a:srgbClr val="002060"/>
                </a:solidFill>
              </a:rPr>
              <a:t>understated.</a:t>
            </a:r>
          </a:p>
          <a:p>
            <a:r>
              <a:rPr lang="en-US" sz="3800" dirty="0" smtClean="0">
                <a:solidFill>
                  <a:srgbClr val="002060"/>
                </a:solidFill>
              </a:rPr>
              <a:t>Earrings </a:t>
            </a:r>
            <a:r>
              <a:rPr lang="en-US" sz="3800" dirty="0">
                <a:solidFill>
                  <a:srgbClr val="002060"/>
                </a:solidFill>
              </a:rPr>
              <a:t>should be small and understated. </a:t>
            </a:r>
            <a:endParaRPr lang="en-US" sz="3800" dirty="0" smtClean="0">
              <a:solidFill>
                <a:srgbClr val="002060"/>
              </a:solidFill>
            </a:endParaRPr>
          </a:p>
          <a:p>
            <a:r>
              <a:rPr lang="en-US" sz="3800" dirty="0" smtClean="0">
                <a:solidFill>
                  <a:srgbClr val="002060"/>
                </a:solidFill>
              </a:rPr>
              <a:t>Other </a:t>
            </a:r>
            <a:r>
              <a:rPr lang="en-US" sz="3800" dirty="0">
                <a:solidFill>
                  <a:srgbClr val="002060"/>
                </a:solidFill>
              </a:rPr>
              <a:t>jewelry is discouraged and should remain </a:t>
            </a:r>
            <a:r>
              <a:rPr lang="en-US" sz="3800" dirty="0" smtClean="0">
                <a:solidFill>
                  <a:srgbClr val="002060"/>
                </a:solidFill>
              </a:rPr>
              <a:t>hidden.</a:t>
            </a:r>
          </a:p>
          <a:p>
            <a:r>
              <a:rPr lang="en-US" sz="3800" dirty="0" smtClean="0">
                <a:solidFill>
                  <a:srgbClr val="002060"/>
                </a:solidFill>
              </a:rPr>
              <a:t>Hair </a:t>
            </a:r>
            <a:r>
              <a:rPr lang="en-US" sz="3800" dirty="0">
                <a:solidFill>
                  <a:srgbClr val="002060"/>
                </a:solidFill>
              </a:rPr>
              <a:t>pieces are not allowed. </a:t>
            </a:r>
            <a:endParaRPr lang="en-US" sz="3800" dirty="0" smtClean="0">
              <a:solidFill>
                <a:srgbClr val="002060"/>
              </a:solidFill>
            </a:endParaRPr>
          </a:p>
          <a:p>
            <a:r>
              <a:rPr lang="en-US" sz="2800" dirty="0" smtClean="0">
                <a:solidFill>
                  <a:srgbClr val="002060"/>
                </a:solidFill>
              </a:rPr>
              <a:t>Students </a:t>
            </a:r>
            <a:r>
              <a:rPr lang="en-US" sz="2800" dirty="0">
                <a:solidFill>
                  <a:srgbClr val="002060"/>
                </a:solidFill>
              </a:rPr>
              <a:t>have the responsibility to avoid apparel or accessories that are so extreme that they interrupt school decorum, student concentration, or adversely affect the educational process. Extreme includes any piercing of the body with the exception of the ear. Gauging of the ear is considered extreme and not allowed. </a:t>
            </a:r>
            <a:r>
              <a:rPr lang="en-US" sz="2800" dirty="0"/>
              <a:t/>
            </a:r>
            <a:br>
              <a:rPr lang="en-US" sz="2800" dirty="0"/>
            </a:br>
            <a:r>
              <a:rPr lang="en-US" sz="2800" dirty="0"/>
              <a:t/>
            </a:r>
            <a:br>
              <a:rPr lang="en-US" sz="2800" dirty="0"/>
            </a:br>
            <a:r>
              <a:rPr lang="en-US" sz="1800" dirty="0"/>
              <a:t/>
            </a:r>
            <a:br>
              <a:rPr lang="en-US" sz="1800" dirty="0"/>
            </a:br>
            <a:endParaRPr lang="en-US" dirty="0"/>
          </a:p>
        </p:txBody>
      </p:sp>
    </p:spTree>
    <p:extLst>
      <p:ext uri="{BB962C8B-B14F-4D97-AF65-F5344CB8AC3E}">
        <p14:creationId xmlns:p14="http://schemas.microsoft.com/office/powerpoint/2010/main" val="4180254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58200" cy="1417638"/>
          </a:xfrm>
        </p:spPr>
        <p:txBody>
          <a:bodyPr/>
          <a:lstStyle/>
          <a:p>
            <a:pPr algn="ctr"/>
            <a:r>
              <a:rPr lang="en-US" sz="10000" dirty="0" smtClean="0"/>
              <a:t>Belts &amp; Ties</a:t>
            </a:r>
            <a:endParaRPr lang="en-US" sz="10000" dirty="0"/>
          </a:p>
        </p:txBody>
      </p:sp>
      <p:sp>
        <p:nvSpPr>
          <p:cNvPr id="3" name="Content Placeholder 2"/>
          <p:cNvSpPr>
            <a:spLocks noGrp="1"/>
          </p:cNvSpPr>
          <p:nvPr>
            <p:ph idx="1"/>
          </p:nvPr>
        </p:nvSpPr>
        <p:spPr>
          <a:xfrm>
            <a:off x="0" y="1447800"/>
            <a:ext cx="6019800" cy="5410200"/>
          </a:xfrm>
        </p:spPr>
        <p:txBody>
          <a:bodyPr>
            <a:normAutofit lnSpcReduction="10000"/>
          </a:bodyPr>
          <a:lstStyle/>
          <a:p>
            <a:r>
              <a:rPr lang="en-US" sz="3600" dirty="0">
                <a:solidFill>
                  <a:srgbClr val="002060"/>
                </a:solidFill>
              </a:rPr>
              <a:t>Boys &amp; Girls: Belts must be navy blue, black, or brown only. Scarves and sashes are not allowed. </a:t>
            </a:r>
            <a:endParaRPr lang="en-US" sz="3600" dirty="0" smtClean="0">
              <a:solidFill>
                <a:srgbClr val="002060"/>
              </a:solidFill>
            </a:endParaRPr>
          </a:p>
          <a:p>
            <a:r>
              <a:rPr lang="en-US" sz="3600" dirty="0" smtClean="0">
                <a:solidFill>
                  <a:srgbClr val="002060"/>
                </a:solidFill>
              </a:rPr>
              <a:t>Boys</a:t>
            </a:r>
            <a:r>
              <a:rPr lang="en-US" sz="3600" dirty="0">
                <a:solidFill>
                  <a:srgbClr val="002060"/>
                </a:solidFill>
              </a:rPr>
              <a:t>: Ties may be worn with long or short sleeved </a:t>
            </a:r>
            <a:r>
              <a:rPr lang="en-US" sz="3600" b="1" dirty="0">
                <a:solidFill>
                  <a:srgbClr val="002060"/>
                </a:solidFill>
              </a:rPr>
              <a:t>white dress shirts only </a:t>
            </a:r>
            <a:r>
              <a:rPr lang="en-US" sz="3600" dirty="0">
                <a:solidFill>
                  <a:srgbClr val="002060"/>
                </a:solidFill>
              </a:rPr>
              <a:t>and must be school colors (red, white, or navy blue).</a:t>
            </a:r>
            <a:r>
              <a:rPr lang="en-US" sz="1800" dirty="0"/>
              <a:t/>
            </a:r>
            <a:br>
              <a:rPr lang="en-US" sz="1800" dirty="0"/>
            </a:br>
            <a:endParaRPr lang="en-US" dirty="0"/>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1522"/>
            <a:ext cx="1219199" cy="1105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257136"/>
            <a:ext cx="1343025" cy="360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295400"/>
            <a:ext cx="1295399" cy="2106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3258" y="3429000"/>
            <a:ext cx="89535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714134" y="5379701"/>
            <a:ext cx="1448666" cy="147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95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0000" dirty="0" smtClean="0"/>
              <a:t>Shirts</a:t>
            </a:r>
            <a:endParaRPr lang="en-US" sz="10000" dirty="0"/>
          </a:p>
        </p:txBody>
      </p:sp>
      <p:sp>
        <p:nvSpPr>
          <p:cNvPr id="3" name="Content Placeholder 2"/>
          <p:cNvSpPr>
            <a:spLocks noGrp="1"/>
          </p:cNvSpPr>
          <p:nvPr>
            <p:ph idx="1"/>
          </p:nvPr>
        </p:nvSpPr>
        <p:spPr>
          <a:xfrm>
            <a:off x="-1" y="1600200"/>
            <a:ext cx="8610601" cy="5257800"/>
          </a:xfrm>
        </p:spPr>
        <p:txBody>
          <a:bodyPr>
            <a:normAutofit/>
          </a:bodyPr>
          <a:lstStyle/>
          <a:p>
            <a:r>
              <a:rPr lang="en-US" sz="2800" dirty="0" smtClean="0">
                <a:solidFill>
                  <a:srgbClr val="002060"/>
                </a:solidFill>
              </a:rPr>
              <a:t>All shirts must have a </a:t>
            </a:r>
            <a:r>
              <a:rPr lang="en-US" sz="2800" b="1" dirty="0" smtClean="0">
                <a:solidFill>
                  <a:srgbClr val="002060"/>
                </a:solidFill>
              </a:rPr>
              <a:t>collar</a:t>
            </a:r>
          </a:p>
          <a:p>
            <a:r>
              <a:rPr lang="en-US" sz="2800" dirty="0" smtClean="0">
                <a:solidFill>
                  <a:srgbClr val="002060"/>
                </a:solidFill>
              </a:rPr>
              <a:t>All buttons except the top button must be fastened</a:t>
            </a:r>
          </a:p>
          <a:p>
            <a:r>
              <a:rPr lang="en-US" sz="2800" dirty="0" smtClean="0">
                <a:solidFill>
                  <a:srgbClr val="002060"/>
                </a:solidFill>
              </a:rPr>
              <a:t>A front shirt pocket is acceptable</a:t>
            </a:r>
          </a:p>
          <a:p>
            <a:r>
              <a:rPr lang="en-US" sz="2800" dirty="0" smtClean="0">
                <a:solidFill>
                  <a:srgbClr val="002060"/>
                </a:solidFill>
              </a:rPr>
              <a:t>Tee-shirts and turtlenecks are not allowed</a:t>
            </a:r>
          </a:p>
          <a:p>
            <a:r>
              <a:rPr lang="en-US" sz="2800" dirty="0" smtClean="0">
                <a:solidFill>
                  <a:srgbClr val="002060"/>
                </a:solidFill>
              </a:rPr>
              <a:t>No prints, patterns, striping or logos (other than the GWA logo are allowed).</a:t>
            </a:r>
          </a:p>
          <a:p>
            <a:r>
              <a:rPr lang="en-US" sz="2800" dirty="0" smtClean="0">
                <a:solidFill>
                  <a:srgbClr val="002060"/>
                </a:solidFill>
              </a:rPr>
              <a:t>Layering of shirts is not allowed</a:t>
            </a:r>
          </a:p>
          <a:p>
            <a:r>
              <a:rPr lang="en-US" sz="2800" b="1" dirty="0" smtClean="0">
                <a:solidFill>
                  <a:srgbClr val="002060"/>
                </a:solidFill>
              </a:rPr>
              <a:t>Undershirts </a:t>
            </a:r>
            <a:r>
              <a:rPr lang="en-US" sz="2800" dirty="0" smtClean="0">
                <a:solidFill>
                  <a:srgbClr val="002060"/>
                </a:solidFill>
              </a:rPr>
              <a:t>of GWA colors may be worn- </a:t>
            </a:r>
          </a:p>
          <a:p>
            <a:pPr lvl="1"/>
            <a:r>
              <a:rPr lang="en-US" sz="2600" dirty="0" smtClean="0">
                <a:solidFill>
                  <a:srgbClr val="002060"/>
                </a:solidFill>
              </a:rPr>
              <a:t>however they many not be visible except at                     the collar area and must be </a:t>
            </a:r>
            <a:r>
              <a:rPr lang="en-US" sz="2600" b="1" dirty="0" smtClean="0">
                <a:solidFill>
                  <a:srgbClr val="002060"/>
                </a:solidFill>
              </a:rPr>
              <a:t>tucked in</a:t>
            </a:r>
            <a:r>
              <a:rPr lang="en-US" sz="2600" dirty="0" smtClean="0">
                <a:solidFill>
                  <a:srgbClr val="002060"/>
                </a:solidFill>
              </a:rPr>
              <a:t>.</a:t>
            </a:r>
            <a:r>
              <a:rPr lang="en-US" sz="1800" dirty="0" smtClean="0"/>
              <a:t/>
            </a:r>
            <a:br>
              <a:rPr lang="en-US" sz="1800" dirty="0" smtClean="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52400"/>
            <a:ext cx="1638300" cy="198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13855"/>
            <a:ext cx="15621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7550" y="4768995"/>
            <a:ext cx="2093983"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72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58200" cy="1417638"/>
          </a:xfrm>
        </p:spPr>
        <p:txBody>
          <a:bodyPr/>
          <a:lstStyle/>
          <a:p>
            <a:pPr algn="ctr"/>
            <a:r>
              <a:rPr lang="en-US" sz="10000" dirty="0" smtClean="0"/>
              <a:t>Sweaters</a:t>
            </a:r>
            <a:endParaRPr lang="en-US" sz="10000" dirty="0"/>
          </a:p>
        </p:txBody>
      </p:sp>
      <p:sp>
        <p:nvSpPr>
          <p:cNvPr id="3" name="Content Placeholder 2"/>
          <p:cNvSpPr>
            <a:spLocks noGrp="1"/>
          </p:cNvSpPr>
          <p:nvPr>
            <p:ph idx="1"/>
          </p:nvPr>
        </p:nvSpPr>
        <p:spPr>
          <a:xfrm>
            <a:off x="0" y="1447800"/>
            <a:ext cx="8458200" cy="5410200"/>
          </a:xfrm>
        </p:spPr>
        <p:txBody>
          <a:bodyPr>
            <a:normAutofit/>
          </a:bodyPr>
          <a:lstStyle/>
          <a:p>
            <a:r>
              <a:rPr lang="en-US" sz="3600" dirty="0" smtClean="0">
                <a:solidFill>
                  <a:srgbClr val="002060"/>
                </a:solidFill>
              </a:rPr>
              <a:t>Sweaters</a:t>
            </a:r>
            <a:r>
              <a:rPr lang="en-US" sz="3600" dirty="0">
                <a:solidFill>
                  <a:srgbClr val="002060"/>
                </a:solidFill>
              </a:rPr>
              <a:t>, vests, and cardigans must be solid navy </a:t>
            </a:r>
            <a:r>
              <a:rPr lang="en-US" sz="3600" dirty="0" smtClean="0">
                <a:solidFill>
                  <a:srgbClr val="002060"/>
                </a:solidFill>
              </a:rPr>
              <a:t>blue.</a:t>
            </a:r>
          </a:p>
          <a:p>
            <a:r>
              <a:rPr lang="en-US" sz="3600" dirty="0" smtClean="0">
                <a:solidFill>
                  <a:srgbClr val="002060"/>
                </a:solidFill>
              </a:rPr>
              <a:t>Sweater </a:t>
            </a:r>
            <a:r>
              <a:rPr lang="en-US" sz="3600" dirty="0">
                <a:solidFill>
                  <a:srgbClr val="002060"/>
                </a:solidFill>
              </a:rPr>
              <a:t>vests and long sleeve pullover sweaters are acceptable only with a collared shirt underneath.</a:t>
            </a:r>
            <a:r>
              <a:rPr lang="en-US" sz="3600" dirty="0"/>
              <a:t> </a:t>
            </a:r>
            <a:r>
              <a:rPr lang="en-US" sz="2800" dirty="0"/>
              <a:t/>
            </a:r>
            <a:br>
              <a:rPr lang="en-US" sz="2800" dirty="0"/>
            </a:br>
            <a:r>
              <a:rPr lang="en-US" sz="2800" dirty="0"/>
              <a:t/>
            </a:r>
            <a:br>
              <a:rPr lang="en-US" sz="2800" dirty="0"/>
            </a:br>
            <a:r>
              <a:rPr lang="en-US" sz="1800" dirty="0"/>
              <a:t/>
            </a:r>
            <a:br>
              <a:rPr lang="en-US" sz="1800" dirty="0"/>
            </a:b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191000"/>
            <a:ext cx="120015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482811"/>
            <a:ext cx="24669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7637" y="533400"/>
            <a:ext cx="100965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9011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0000" dirty="0" smtClean="0"/>
              <a:t>Pants</a:t>
            </a:r>
            <a:endParaRPr lang="en-US" sz="10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99855"/>
            <a:ext cx="1866900" cy="425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76200"/>
            <a:ext cx="1371600" cy="354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447800" y="1371600"/>
            <a:ext cx="5943600" cy="5486400"/>
          </a:xfrm>
        </p:spPr>
        <p:txBody>
          <a:bodyPr>
            <a:normAutofit fontScale="55000" lnSpcReduction="20000"/>
          </a:bodyPr>
          <a:lstStyle/>
          <a:p>
            <a:r>
              <a:rPr lang="en-US" sz="4600" dirty="0" smtClean="0">
                <a:solidFill>
                  <a:srgbClr val="002060"/>
                </a:solidFill>
              </a:rPr>
              <a:t>Pants must be solid navy blue or khaki colored Docker or dress style, with either a flat or pleated front (not a skinny jean look).</a:t>
            </a:r>
          </a:p>
          <a:p>
            <a:r>
              <a:rPr lang="en-US" sz="4600" dirty="0" smtClean="0">
                <a:solidFill>
                  <a:srgbClr val="002060"/>
                </a:solidFill>
              </a:rPr>
              <a:t>All pants are to be hemmed.</a:t>
            </a:r>
          </a:p>
          <a:p>
            <a:pPr marL="114300" indent="0">
              <a:buNone/>
            </a:pPr>
            <a:endParaRPr lang="en-US" sz="2800" dirty="0" smtClean="0"/>
          </a:p>
          <a:p>
            <a:pPr marL="114300" indent="0">
              <a:buNone/>
            </a:pPr>
            <a:endParaRPr lang="en-US" sz="2800" dirty="0"/>
          </a:p>
          <a:p>
            <a:pPr marL="114300" indent="0">
              <a:buNone/>
            </a:pPr>
            <a:endParaRPr lang="en-US" sz="2800" dirty="0" smtClean="0"/>
          </a:p>
          <a:p>
            <a:r>
              <a:rPr lang="en-US" sz="3800" dirty="0" smtClean="0">
                <a:solidFill>
                  <a:srgbClr val="FF0000"/>
                </a:solidFill>
              </a:rPr>
              <a:t>No Capris</a:t>
            </a:r>
          </a:p>
          <a:p>
            <a:r>
              <a:rPr lang="en-US" sz="3800" dirty="0" smtClean="0">
                <a:solidFill>
                  <a:srgbClr val="FF0000"/>
                </a:solidFill>
              </a:rPr>
              <a:t>No Leggings</a:t>
            </a:r>
          </a:p>
          <a:p>
            <a:r>
              <a:rPr lang="en-US" sz="3800" dirty="0" smtClean="0">
                <a:solidFill>
                  <a:srgbClr val="FF0000"/>
                </a:solidFill>
              </a:rPr>
              <a:t>No Patch pockets </a:t>
            </a:r>
            <a:r>
              <a:rPr lang="en-US" sz="3300" dirty="0" smtClean="0">
                <a:solidFill>
                  <a:srgbClr val="FF0000"/>
                </a:solidFill>
              </a:rPr>
              <a:t>(pockets on the outside of the pants)</a:t>
            </a:r>
          </a:p>
          <a:p>
            <a:r>
              <a:rPr lang="en-US" sz="3800" dirty="0" smtClean="0">
                <a:solidFill>
                  <a:srgbClr val="FF0000"/>
                </a:solidFill>
              </a:rPr>
              <a:t>No Sweatpants</a:t>
            </a:r>
            <a:endParaRPr lang="en-US" sz="3800" dirty="0">
              <a:solidFill>
                <a:srgbClr val="FF0000"/>
              </a:solidFill>
            </a:endParaRPr>
          </a:p>
          <a:p>
            <a:r>
              <a:rPr lang="en-US" sz="3800" dirty="0" smtClean="0">
                <a:solidFill>
                  <a:srgbClr val="FF0000"/>
                </a:solidFill>
              </a:rPr>
              <a:t>No Cords</a:t>
            </a:r>
            <a:endParaRPr lang="en-US" sz="3800" dirty="0">
              <a:solidFill>
                <a:srgbClr val="FF0000"/>
              </a:solidFill>
            </a:endParaRPr>
          </a:p>
          <a:p>
            <a:r>
              <a:rPr lang="en-US" sz="3800" dirty="0" smtClean="0">
                <a:solidFill>
                  <a:srgbClr val="FF0000"/>
                </a:solidFill>
              </a:rPr>
              <a:t>No Jeans</a:t>
            </a:r>
            <a:endParaRPr lang="en-US" sz="3800" dirty="0">
              <a:solidFill>
                <a:srgbClr val="FF0000"/>
              </a:solidFill>
            </a:endParaRPr>
          </a:p>
          <a:p>
            <a:r>
              <a:rPr lang="en-US" sz="3800" dirty="0" smtClean="0">
                <a:solidFill>
                  <a:srgbClr val="FF0000"/>
                </a:solidFill>
              </a:rPr>
              <a:t>No holes or excessive wear</a:t>
            </a:r>
          </a:p>
          <a:p>
            <a:r>
              <a:rPr lang="en-US" sz="3800" dirty="0" smtClean="0">
                <a:solidFill>
                  <a:srgbClr val="FF0000"/>
                </a:solidFill>
              </a:rPr>
              <a:t>No Slouched or Low-rider style</a:t>
            </a:r>
          </a:p>
          <a:p>
            <a:endParaRPr lang="en-US" sz="2800" dirty="0"/>
          </a:p>
          <a:p>
            <a:pPr marL="114300" indent="0">
              <a:buNone/>
            </a:pPr>
            <a:r>
              <a:rPr lang="en-US" sz="1800" dirty="0"/>
              <a:t/>
            </a:r>
            <a:br>
              <a:rPr lang="en-US" sz="1800" dirty="0"/>
            </a:br>
            <a:endParaRPr lang="en-US" dirty="0"/>
          </a:p>
        </p:txBody>
      </p:sp>
    </p:spTree>
    <p:extLst>
      <p:ext uri="{BB962C8B-B14F-4D97-AF65-F5344CB8AC3E}">
        <p14:creationId xmlns:p14="http://schemas.microsoft.com/office/powerpoint/2010/main" val="591029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0000" dirty="0" smtClean="0"/>
              <a:t>Shorts</a:t>
            </a:r>
            <a:endParaRPr lang="en-US" sz="10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5" y="3369541"/>
            <a:ext cx="2333625" cy="257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754582"/>
            <a:ext cx="2076628" cy="264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838200" y="1447800"/>
            <a:ext cx="7086600" cy="5410200"/>
          </a:xfrm>
        </p:spPr>
        <p:txBody>
          <a:bodyPr>
            <a:normAutofit fontScale="47500" lnSpcReduction="20000"/>
          </a:bodyPr>
          <a:lstStyle/>
          <a:p>
            <a:r>
              <a:rPr lang="en-US" sz="5800" dirty="0" smtClean="0">
                <a:solidFill>
                  <a:srgbClr val="002060"/>
                </a:solidFill>
              </a:rPr>
              <a:t>Shorts must be solid navy blue or khaki colored Docker or dress style, with either a flat or pleated front.</a:t>
            </a:r>
          </a:p>
          <a:p>
            <a:r>
              <a:rPr lang="en-US" sz="5800" dirty="0" smtClean="0">
                <a:solidFill>
                  <a:srgbClr val="002060"/>
                </a:solidFill>
              </a:rPr>
              <a:t>All shorts are to be hemmed.</a:t>
            </a:r>
          </a:p>
          <a:p>
            <a:r>
              <a:rPr lang="en-US" sz="6000" dirty="0" smtClean="0">
                <a:solidFill>
                  <a:srgbClr val="002060"/>
                </a:solidFill>
              </a:rPr>
              <a:t>Shorts must </a:t>
            </a:r>
            <a:r>
              <a:rPr lang="en-US" sz="6000" dirty="0">
                <a:solidFill>
                  <a:srgbClr val="002060"/>
                </a:solidFill>
              </a:rPr>
              <a:t>be </a:t>
            </a:r>
            <a:r>
              <a:rPr lang="en-US" sz="6000" dirty="0" smtClean="0">
                <a:solidFill>
                  <a:srgbClr val="002060"/>
                </a:solidFill>
              </a:rPr>
              <a:t>between two </a:t>
            </a:r>
            <a:r>
              <a:rPr lang="en-US" sz="6000" dirty="0">
                <a:solidFill>
                  <a:srgbClr val="002060"/>
                </a:solidFill>
              </a:rPr>
              <a:t>inches above the knee </a:t>
            </a:r>
            <a:r>
              <a:rPr lang="en-US" sz="6000" dirty="0" smtClean="0">
                <a:solidFill>
                  <a:srgbClr val="002060"/>
                </a:solidFill>
              </a:rPr>
              <a:t>to two inches below the </a:t>
            </a:r>
            <a:r>
              <a:rPr lang="en-US" sz="6000" dirty="0">
                <a:solidFill>
                  <a:srgbClr val="002060"/>
                </a:solidFill>
              </a:rPr>
              <a:t>knee.</a:t>
            </a:r>
          </a:p>
          <a:p>
            <a:endParaRPr lang="en-US" sz="5800" dirty="0" smtClean="0"/>
          </a:p>
          <a:p>
            <a:endParaRPr lang="en-US" sz="2800" dirty="0"/>
          </a:p>
          <a:p>
            <a:pPr marL="114300" indent="0">
              <a:buNone/>
            </a:pPr>
            <a:endParaRPr lang="en-US" sz="2800" dirty="0" smtClean="0"/>
          </a:p>
          <a:p>
            <a:pPr lvl="4"/>
            <a:r>
              <a:rPr lang="en-US" sz="5900" dirty="0" smtClean="0">
                <a:solidFill>
                  <a:srgbClr val="FF0000"/>
                </a:solidFill>
              </a:rPr>
              <a:t>No Cargo Shorts</a:t>
            </a:r>
          </a:p>
          <a:p>
            <a:pPr lvl="4"/>
            <a:r>
              <a:rPr lang="en-US" sz="5900" dirty="0" smtClean="0">
                <a:solidFill>
                  <a:srgbClr val="FF0000"/>
                </a:solidFill>
              </a:rPr>
              <a:t>No Patch pockets                                    </a:t>
            </a:r>
          </a:p>
          <a:p>
            <a:pPr lvl="4"/>
            <a:r>
              <a:rPr lang="en-US" sz="5900" dirty="0" smtClean="0">
                <a:solidFill>
                  <a:srgbClr val="FF0000"/>
                </a:solidFill>
              </a:rPr>
              <a:t>No holes or excessive wear</a:t>
            </a:r>
          </a:p>
          <a:p>
            <a:pPr lvl="4"/>
            <a:r>
              <a:rPr lang="en-US" sz="5900" dirty="0" smtClean="0">
                <a:solidFill>
                  <a:srgbClr val="FF0000"/>
                </a:solidFill>
              </a:rPr>
              <a:t>No Slouched or Low-rider style</a:t>
            </a:r>
          </a:p>
          <a:p>
            <a:endParaRPr lang="en-US" sz="2800" dirty="0"/>
          </a:p>
          <a:p>
            <a:pPr marL="114300" indent="0">
              <a:buNone/>
            </a:pPr>
            <a:r>
              <a:rPr lang="en-US" sz="1800" dirty="0"/>
              <a:t/>
            </a:r>
            <a:br>
              <a:rPr lang="en-US" sz="1800" dirty="0"/>
            </a:br>
            <a:endParaRPr lang="en-US" dirty="0"/>
          </a:p>
        </p:txBody>
      </p:sp>
    </p:spTree>
    <p:extLst>
      <p:ext uri="{BB962C8B-B14F-4D97-AF65-F5344CB8AC3E}">
        <p14:creationId xmlns:p14="http://schemas.microsoft.com/office/powerpoint/2010/main" val="2777062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52" y="3990003"/>
            <a:ext cx="1547648" cy="2791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7709" y="0"/>
            <a:ext cx="8686800" cy="990600"/>
          </a:xfrm>
        </p:spPr>
        <p:txBody>
          <a:bodyPr/>
          <a:lstStyle/>
          <a:p>
            <a:pPr algn="ctr"/>
            <a:r>
              <a:rPr lang="en-US" sz="6600" dirty="0" smtClean="0"/>
              <a:t>Skirts/Skorts/Jumpers</a:t>
            </a:r>
            <a:endParaRPr lang="en-US" sz="6600" dirty="0"/>
          </a:p>
        </p:txBody>
      </p:sp>
      <p:sp>
        <p:nvSpPr>
          <p:cNvPr id="3" name="Content Placeholder 2"/>
          <p:cNvSpPr>
            <a:spLocks noGrp="1"/>
          </p:cNvSpPr>
          <p:nvPr>
            <p:ph idx="1"/>
          </p:nvPr>
        </p:nvSpPr>
        <p:spPr>
          <a:xfrm>
            <a:off x="1295400" y="1219200"/>
            <a:ext cx="6400800" cy="6019800"/>
          </a:xfrm>
        </p:spPr>
        <p:txBody>
          <a:bodyPr>
            <a:normAutofit fontScale="70000" lnSpcReduction="20000"/>
          </a:bodyPr>
          <a:lstStyle/>
          <a:p>
            <a:r>
              <a:rPr lang="en-US" sz="3700" dirty="0" smtClean="0">
                <a:solidFill>
                  <a:srgbClr val="002060"/>
                </a:solidFill>
              </a:rPr>
              <a:t>All skirts, skorts, and jumpers must be not shorter than two inches above the knee and no longer than the knee.</a:t>
            </a:r>
          </a:p>
          <a:p>
            <a:r>
              <a:rPr lang="en-US" sz="3700" dirty="0" smtClean="0">
                <a:solidFill>
                  <a:srgbClr val="002060"/>
                </a:solidFill>
              </a:rPr>
              <a:t>Skirts and skorts must be solid navy, khaki or navy/red plaid, with a pleated front in uniform style and material.</a:t>
            </a:r>
          </a:p>
          <a:p>
            <a:r>
              <a:rPr lang="en-US" sz="3700" dirty="0" smtClean="0">
                <a:solidFill>
                  <a:srgbClr val="002060"/>
                </a:solidFill>
              </a:rPr>
              <a:t>Jumpers must </a:t>
            </a:r>
            <a:r>
              <a:rPr lang="en-US" sz="3700" dirty="0">
                <a:solidFill>
                  <a:srgbClr val="002060"/>
                </a:solidFill>
              </a:rPr>
              <a:t>be solid navy, khaki or navy/red plaid, with a pleated front in </a:t>
            </a:r>
            <a:r>
              <a:rPr lang="en-US" sz="3700" dirty="0" smtClean="0">
                <a:solidFill>
                  <a:srgbClr val="002060"/>
                </a:solidFill>
              </a:rPr>
              <a:t>uniform </a:t>
            </a:r>
            <a:r>
              <a:rPr lang="en-US" sz="3700" dirty="0">
                <a:solidFill>
                  <a:srgbClr val="002060"/>
                </a:solidFill>
              </a:rPr>
              <a:t>style and material</a:t>
            </a:r>
            <a:r>
              <a:rPr lang="en-US" sz="3700" dirty="0" smtClean="0">
                <a:solidFill>
                  <a:srgbClr val="002060"/>
                </a:solidFill>
              </a:rPr>
              <a:t>.</a:t>
            </a:r>
          </a:p>
          <a:p>
            <a:r>
              <a:rPr lang="en-US" sz="3700" dirty="0">
                <a:solidFill>
                  <a:srgbClr val="002060"/>
                </a:solidFill>
              </a:rPr>
              <a:t>'Polo' style dresses for girls are acceptable in solid navy blue only and must be of uniform style</a:t>
            </a:r>
            <a:r>
              <a:rPr lang="en-US" sz="3700" dirty="0" smtClean="0">
                <a:solidFill>
                  <a:srgbClr val="002060"/>
                </a:solidFill>
              </a:rPr>
              <a:t>.</a:t>
            </a:r>
          </a:p>
          <a:p>
            <a:r>
              <a:rPr lang="en-US" sz="3700" dirty="0">
                <a:solidFill>
                  <a:srgbClr val="002060"/>
                </a:solidFill>
              </a:rPr>
              <a:t>Plaids must match the pattern in the French Toast School Uniform Catalog.  Our school plaid is navy/red</a:t>
            </a:r>
            <a:r>
              <a:rPr lang="en-US" sz="3700" dirty="0" smtClean="0">
                <a:solidFill>
                  <a:srgbClr val="002060"/>
                </a:solidFill>
              </a:rPr>
              <a:t>.</a:t>
            </a:r>
            <a:endParaRPr lang="en-US" sz="3700" dirty="0">
              <a:solidFill>
                <a:srgbClr val="002060"/>
              </a:solidFill>
            </a:endParaRPr>
          </a:p>
          <a:p>
            <a:pPr marL="114300" indent="0">
              <a:buNone/>
            </a:pPr>
            <a:r>
              <a:rPr lang="en-US" sz="1600" dirty="0"/>
              <a:t/>
            </a:r>
            <a:br>
              <a:rPr lang="en-US" sz="1600" dirty="0"/>
            </a:br>
            <a:r>
              <a:rPr lang="en-US" sz="1600" dirty="0"/>
              <a:t/>
            </a:r>
            <a:br>
              <a:rPr lang="en-US" sz="1600" dirty="0"/>
            </a:br>
            <a:r>
              <a:rPr lang="en-US" sz="1800" dirty="0"/>
              <a:t/>
            </a:r>
            <a:br>
              <a:rPr lang="en-US" sz="1800" dirty="0"/>
            </a:b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20" y="1371600"/>
            <a:ext cx="914400" cy="1768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1685609"/>
            <a:ext cx="1295400" cy="1454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57600"/>
            <a:ext cx="1202365" cy="3124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378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58200" cy="1417638"/>
          </a:xfrm>
        </p:spPr>
        <p:txBody>
          <a:bodyPr/>
          <a:lstStyle/>
          <a:p>
            <a:pPr algn="ctr"/>
            <a:r>
              <a:rPr lang="en-US" sz="10000" dirty="0" smtClean="0"/>
              <a:t>Socks &amp; Tights</a:t>
            </a:r>
            <a:endParaRPr lang="en-US" sz="10000" dirty="0"/>
          </a:p>
        </p:txBody>
      </p:sp>
      <p:sp>
        <p:nvSpPr>
          <p:cNvPr id="3" name="Content Placeholder 2"/>
          <p:cNvSpPr>
            <a:spLocks noGrp="1"/>
          </p:cNvSpPr>
          <p:nvPr>
            <p:ph idx="1"/>
          </p:nvPr>
        </p:nvSpPr>
        <p:spPr>
          <a:xfrm>
            <a:off x="838200" y="1447800"/>
            <a:ext cx="5562600" cy="5410200"/>
          </a:xfrm>
        </p:spPr>
        <p:txBody>
          <a:bodyPr>
            <a:normAutofit fontScale="77500" lnSpcReduction="20000"/>
          </a:bodyPr>
          <a:lstStyle/>
          <a:p>
            <a:r>
              <a:rPr lang="en-US" sz="4800" dirty="0" smtClean="0">
                <a:solidFill>
                  <a:srgbClr val="002060"/>
                </a:solidFill>
              </a:rPr>
              <a:t>Socks </a:t>
            </a:r>
            <a:r>
              <a:rPr lang="en-US" sz="4800" dirty="0">
                <a:solidFill>
                  <a:srgbClr val="002060"/>
                </a:solidFill>
              </a:rPr>
              <a:t>must be solid white, navy blue, or tan/khaki. </a:t>
            </a:r>
            <a:endParaRPr lang="en-US" sz="4800" dirty="0" smtClean="0">
              <a:solidFill>
                <a:srgbClr val="002060"/>
              </a:solidFill>
            </a:endParaRPr>
          </a:p>
          <a:p>
            <a:r>
              <a:rPr lang="en-US" sz="4800" dirty="0" smtClean="0">
                <a:solidFill>
                  <a:srgbClr val="002060"/>
                </a:solidFill>
              </a:rPr>
              <a:t>Black </a:t>
            </a:r>
            <a:r>
              <a:rPr lang="en-US" sz="4800" dirty="0">
                <a:solidFill>
                  <a:srgbClr val="002060"/>
                </a:solidFill>
              </a:rPr>
              <a:t>socks may be worn if they are not visible above the </a:t>
            </a:r>
            <a:r>
              <a:rPr lang="en-US" sz="4800" dirty="0" err="1">
                <a:solidFill>
                  <a:srgbClr val="002060"/>
                </a:solidFill>
              </a:rPr>
              <a:t>shoeline</a:t>
            </a:r>
            <a:r>
              <a:rPr lang="en-US" sz="4800" dirty="0">
                <a:solidFill>
                  <a:srgbClr val="002060"/>
                </a:solidFill>
              </a:rPr>
              <a:t>. </a:t>
            </a:r>
            <a:endParaRPr lang="en-US" sz="4800" dirty="0" smtClean="0">
              <a:solidFill>
                <a:srgbClr val="002060"/>
              </a:solidFill>
            </a:endParaRPr>
          </a:p>
          <a:p>
            <a:r>
              <a:rPr lang="en-US" sz="4800" dirty="0" smtClean="0">
                <a:solidFill>
                  <a:srgbClr val="002060"/>
                </a:solidFill>
              </a:rPr>
              <a:t>Tights </a:t>
            </a:r>
            <a:r>
              <a:rPr lang="en-US" sz="4800" dirty="0">
                <a:solidFill>
                  <a:srgbClr val="002060"/>
                </a:solidFill>
              </a:rPr>
              <a:t>may be solid white or navy blue </a:t>
            </a:r>
            <a:r>
              <a:rPr lang="en-US" sz="4800" dirty="0" smtClean="0">
                <a:solidFill>
                  <a:srgbClr val="002060"/>
                </a:solidFill>
              </a:rPr>
              <a:t>only</a:t>
            </a:r>
          </a:p>
          <a:p>
            <a:r>
              <a:rPr lang="en-US" sz="4800" dirty="0" smtClean="0">
                <a:solidFill>
                  <a:srgbClr val="002060"/>
                </a:solidFill>
              </a:rPr>
              <a:t>No logos may be visible above the </a:t>
            </a:r>
            <a:r>
              <a:rPr lang="en-US" sz="4800" dirty="0" err="1" smtClean="0">
                <a:solidFill>
                  <a:srgbClr val="002060"/>
                </a:solidFill>
              </a:rPr>
              <a:t>shoeline</a:t>
            </a:r>
            <a:r>
              <a:rPr lang="en-US" sz="4800" dirty="0" smtClean="0">
                <a:solidFill>
                  <a:srgbClr val="002060"/>
                </a:solidFill>
              </a:rPr>
              <a:t>.</a:t>
            </a:r>
            <a:endParaRPr lang="en-US" sz="5800" dirty="0" smtClean="0">
              <a:solidFill>
                <a:srgbClr val="002060"/>
              </a:solidFill>
            </a:endParaRPr>
          </a:p>
          <a:p>
            <a:endParaRPr lang="en-US" sz="2800" dirty="0"/>
          </a:p>
          <a:p>
            <a:pPr marL="114300" indent="0">
              <a:buNone/>
            </a:pPr>
            <a:r>
              <a:rPr lang="en-US" sz="1800" dirty="0"/>
              <a:t/>
            </a:r>
            <a:br>
              <a:rPr lang="en-US" sz="1800" dirty="0"/>
            </a:b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343400"/>
            <a:ext cx="15049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829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58200" cy="1417638"/>
          </a:xfrm>
        </p:spPr>
        <p:txBody>
          <a:bodyPr/>
          <a:lstStyle/>
          <a:p>
            <a:pPr algn="ctr"/>
            <a:r>
              <a:rPr lang="en-US" sz="10000" dirty="0" smtClean="0"/>
              <a:t>Shoes</a:t>
            </a:r>
            <a:endParaRPr lang="en-US" sz="10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005945" y="76200"/>
            <a:ext cx="2376055" cy="1347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
            <a:ext cx="1981200" cy="1593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0" y="1447800"/>
            <a:ext cx="8458200" cy="5410200"/>
          </a:xfrm>
        </p:spPr>
        <p:txBody>
          <a:bodyPr>
            <a:normAutofit lnSpcReduction="10000"/>
          </a:bodyPr>
          <a:lstStyle/>
          <a:p>
            <a:r>
              <a:rPr lang="en-US" sz="2800" dirty="0" smtClean="0">
                <a:solidFill>
                  <a:srgbClr val="002060"/>
                </a:solidFill>
              </a:rPr>
              <a:t>Shoes </a:t>
            </a:r>
            <a:r>
              <a:rPr lang="en-US" sz="2800" dirty="0">
                <a:solidFill>
                  <a:srgbClr val="002060"/>
                </a:solidFill>
              </a:rPr>
              <a:t>must be a solid black or brown. All shoes should have a formal appearance. </a:t>
            </a:r>
            <a:endParaRPr lang="en-US" sz="2800" dirty="0" smtClean="0">
              <a:solidFill>
                <a:srgbClr val="002060"/>
              </a:solidFill>
            </a:endParaRPr>
          </a:p>
          <a:p>
            <a:r>
              <a:rPr lang="en-US" sz="2800" dirty="0" smtClean="0">
                <a:solidFill>
                  <a:srgbClr val="002060"/>
                </a:solidFill>
              </a:rPr>
              <a:t>Dress </a:t>
            </a:r>
            <a:r>
              <a:rPr lang="en-US" sz="2800" dirty="0">
                <a:solidFill>
                  <a:srgbClr val="002060"/>
                </a:solidFill>
              </a:rPr>
              <a:t>shoes, or loafer style, are recommended, however, athletic shoes of proper color, including soles, are allowed. </a:t>
            </a:r>
            <a:endParaRPr lang="en-US" sz="2800" dirty="0" smtClean="0">
              <a:solidFill>
                <a:srgbClr val="002060"/>
              </a:solidFill>
            </a:endParaRPr>
          </a:p>
          <a:p>
            <a:r>
              <a:rPr lang="en-US" sz="2800" dirty="0" smtClean="0">
                <a:solidFill>
                  <a:srgbClr val="002060"/>
                </a:solidFill>
              </a:rPr>
              <a:t>Shoelaces </a:t>
            </a:r>
            <a:r>
              <a:rPr lang="en-US" sz="2800" dirty="0">
                <a:solidFill>
                  <a:srgbClr val="002060"/>
                </a:solidFill>
              </a:rPr>
              <a:t>must be the same color as the shoe, and must be tied during school hours. </a:t>
            </a:r>
            <a:endParaRPr lang="en-US" sz="2800" dirty="0" smtClean="0">
              <a:solidFill>
                <a:srgbClr val="002060"/>
              </a:solidFill>
            </a:endParaRPr>
          </a:p>
          <a:p>
            <a:r>
              <a:rPr lang="en-US" sz="2800" dirty="0" smtClean="0">
                <a:solidFill>
                  <a:srgbClr val="002060"/>
                </a:solidFill>
              </a:rPr>
              <a:t>Slip </a:t>
            </a:r>
            <a:r>
              <a:rPr lang="en-US" sz="2800" dirty="0">
                <a:solidFill>
                  <a:srgbClr val="002060"/>
                </a:solidFill>
              </a:rPr>
              <a:t>on shoes must have a backing and a closed </a:t>
            </a:r>
            <a:r>
              <a:rPr lang="en-US" sz="2800" dirty="0" smtClean="0">
                <a:solidFill>
                  <a:srgbClr val="002060"/>
                </a:solidFill>
              </a:rPr>
              <a:t>toe.</a:t>
            </a:r>
          </a:p>
          <a:p>
            <a:r>
              <a:rPr lang="en-US" sz="2800" dirty="0" smtClean="0">
                <a:solidFill>
                  <a:srgbClr val="002060"/>
                </a:solidFill>
              </a:rPr>
              <a:t>Boots </a:t>
            </a:r>
            <a:r>
              <a:rPr lang="en-US" sz="2800" dirty="0">
                <a:solidFill>
                  <a:srgbClr val="002060"/>
                </a:solidFill>
              </a:rPr>
              <a:t>of any type are not allowed. </a:t>
            </a:r>
            <a:endParaRPr lang="en-US" sz="2800" dirty="0" smtClean="0">
              <a:solidFill>
                <a:srgbClr val="002060"/>
              </a:solidFill>
            </a:endParaRPr>
          </a:p>
          <a:p>
            <a:r>
              <a:rPr lang="en-US" sz="2800" dirty="0" smtClean="0">
                <a:solidFill>
                  <a:srgbClr val="002060"/>
                </a:solidFill>
              </a:rPr>
              <a:t>Flip </a:t>
            </a:r>
            <a:r>
              <a:rPr lang="en-US" sz="2800" dirty="0">
                <a:solidFill>
                  <a:srgbClr val="002060"/>
                </a:solidFill>
              </a:rPr>
              <a:t>flops are not allowed. </a:t>
            </a:r>
            <a:endParaRPr lang="en-US" sz="2800" dirty="0" smtClean="0">
              <a:solidFill>
                <a:srgbClr val="002060"/>
              </a:solidFill>
            </a:endParaRPr>
          </a:p>
          <a:p>
            <a:r>
              <a:rPr lang="en-US" sz="2800" dirty="0" smtClean="0">
                <a:solidFill>
                  <a:srgbClr val="002060"/>
                </a:solidFill>
              </a:rPr>
              <a:t>'Crocs</a:t>
            </a:r>
            <a:r>
              <a:rPr lang="en-US" sz="2800" dirty="0">
                <a:solidFill>
                  <a:srgbClr val="002060"/>
                </a:solidFill>
              </a:rPr>
              <a:t>' are not allowed.</a:t>
            </a:r>
            <a:r>
              <a:rPr lang="en-US" sz="1800" dirty="0"/>
              <a:t/>
            </a:r>
            <a:br>
              <a:rPr lang="en-US" sz="1800" dirty="0"/>
            </a:br>
            <a:endParaRPr lang="en-US" dirty="0"/>
          </a:p>
        </p:txBody>
      </p:sp>
    </p:spTree>
    <p:extLst>
      <p:ext uri="{BB962C8B-B14F-4D97-AF65-F5344CB8AC3E}">
        <p14:creationId xmlns:p14="http://schemas.microsoft.com/office/powerpoint/2010/main" val="3148939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6138" y="152401"/>
            <a:ext cx="1490662" cy="145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8458200" cy="1417638"/>
          </a:xfrm>
        </p:spPr>
        <p:txBody>
          <a:bodyPr/>
          <a:lstStyle/>
          <a:p>
            <a:pPr algn="ctr"/>
            <a:r>
              <a:rPr lang="en-US" sz="9700" dirty="0" smtClean="0"/>
              <a:t>Outerwear</a:t>
            </a:r>
            <a:endParaRPr lang="en-US" sz="97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15252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81000" y="1565564"/>
            <a:ext cx="8077200" cy="5292436"/>
          </a:xfrm>
        </p:spPr>
        <p:txBody>
          <a:bodyPr>
            <a:normAutofit lnSpcReduction="10000"/>
          </a:bodyPr>
          <a:lstStyle/>
          <a:p>
            <a:r>
              <a:rPr lang="en-US" sz="3600" dirty="0" smtClean="0">
                <a:solidFill>
                  <a:srgbClr val="002060"/>
                </a:solidFill>
              </a:rPr>
              <a:t>Jackets</a:t>
            </a:r>
            <a:r>
              <a:rPr lang="en-US" sz="3600" dirty="0">
                <a:solidFill>
                  <a:srgbClr val="002060"/>
                </a:solidFill>
              </a:rPr>
              <a:t>, coats, or windbreakers (appropriate for very cold days) must be solid navy blue or black. The lining of these may be a different color. </a:t>
            </a:r>
            <a:endParaRPr lang="en-US" sz="3600" dirty="0" smtClean="0">
              <a:solidFill>
                <a:srgbClr val="002060"/>
              </a:solidFill>
            </a:endParaRPr>
          </a:p>
          <a:p>
            <a:r>
              <a:rPr lang="en-US" sz="3600" dirty="0" smtClean="0">
                <a:solidFill>
                  <a:srgbClr val="002060"/>
                </a:solidFill>
              </a:rPr>
              <a:t>Outerwear </a:t>
            </a:r>
            <a:r>
              <a:rPr lang="en-US" sz="3600" dirty="0">
                <a:solidFill>
                  <a:srgbClr val="002060"/>
                </a:solidFill>
              </a:rPr>
              <a:t>may have a hood, but the hood may not be worn inside school buildings. </a:t>
            </a:r>
            <a:endParaRPr lang="en-US" sz="3600" dirty="0" smtClean="0">
              <a:solidFill>
                <a:srgbClr val="002060"/>
              </a:solidFill>
            </a:endParaRPr>
          </a:p>
          <a:p>
            <a:r>
              <a:rPr lang="en-US" sz="3600" dirty="0" smtClean="0">
                <a:solidFill>
                  <a:srgbClr val="002060"/>
                </a:solidFill>
              </a:rPr>
              <a:t>Sweatshirts</a:t>
            </a:r>
            <a:r>
              <a:rPr lang="en-US" sz="3600" dirty="0">
                <a:solidFill>
                  <a:srgbClr val="002060"/>
                </a:solidFill>
              </a:rPr>
              <a:t>, hoodies, and/or pullover sweatshirts are not allowed.</a:t>
            </a:r>
            <a:r>
              <a:rPr lang="en-US" sz="1800" dirty="0"/>
              <a:t/>
            </a:r>
            <a:br>
              <a:rPr lang="en-US" sz="1800" dirty="0"/>
            </a:br>
            <a:endParaRPr lang="en-US" dirty="0"/>
          </a:p>
        </p:txBody>
      </p:sp>
    </p:spTree>
    <p:extLst>
      <p:ext uri="{BB962C8B-B14F-4D97-AF65-F5344CB8AC3E}">
        <p14:creationId xmlns:p14="http://schemas.microsoft.com/office/powerpoint/2010/main" val="22174510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4603</TotalTime>
  <Words>777</Words>
  <Application>Microsoft Office PowerPoint</Application>
  <PresentationFormat>On-screen Show (4:3)</PresentationFormat>
  <Paragraphs>83</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Cambria</vt:lpstr>
      <vt:lpstr>Adjacency</vt:lpstr>
      <vt:lpstr>Uniform Policy       Pictures taken from the French Toast Website</vt:lpstr>
      <vt:lpstr>Shirts</vt:lpstr>
      <vt:lpstr>Sweaters</vt:lpstr>
      <vt:lpstr>Pants</vt:lpstr>
      <vt:lpstr>Shorts</vt:lpstr>
      <vt:lpstr>Skirts/Skorts/Jumpers</vt:lpstr>
      <vt:lpstr>Socks &amp; Tights</vt:lpstr>
      <vt:lpstr>Shoes</vt:lpstr>
      <vt:lpstr>Outerwear</vt:lpstr>
      <vt:lpstr>Accessories</vt:lpstr>
      <vt:lpstr>Belts &amp; Ties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Uniforms at George Washington Academy</dc:title>
  <dc:creator>Computer Lab Administrator</dc:creator>
  <cp:lastModifiedBy>Windows User</cp:lastModifiedBy>
  <cp:revision>16</cp:revision>
  <dcterms:created xsi:type="dcterms:W3CDTF">2014-03-21T17:48:10Z</dcterms:created>
  <dcterms:modified xsi:type="dcterms:W3CDTF">2014-08-07T17:31:13Z</dcterms:modified>
</cp:coreProperties>
</file>